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4" r:id="rId9"/>
    <p:sldId id="265" r:id="rId10"/>
    <p:sldId id="268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94CE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03A1-7509-4F84-99BF-23BB8810D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10BE9-0C0E-4690-B8D9-62B0442DC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B0F4-BC1D-41AD-833E-98048E50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981D2-9638-49FD-9F51-1FBE3B06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A1E25-7B34-484C-BFB6-3E050010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11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9B21-EF13-458B-B2D0-3D1E8C1C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37701-1AF3-4231-A336-83FD8FE12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C669-9C3D-4E46-93CA-7453297C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99F9B-F849-491F-A593-A4576DFD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21029-4317-481E-BB4F-37B91162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80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C80E4-5D95-4DC2-AB56-7D3885208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11C7C-C705-43BA-8398-E57369DCF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9B00E-CCAE-4448-8071-08405496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93FB-FA67-494C-B2DB-68178045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A4E41-BA69-4F1C-BE1B-D486F88A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3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FA8B-8EE4-4B1E-90DE-13A42236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96F9-6DBB-49DC-8C1A-C5DF0C90B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2CE4E-D90F-4D06-B2A9-F41ED5F2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E8D0-B078-40B1-8B38-71D16404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CEE4B-E707-4D20-A1AE-1866AFFB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62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22F2-CB66-4E52-9B54-70AEAB78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E8699-D7EA-4001-8F1E-6CD45F4F2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F894A-3138-4F14-899E-88491254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D851B-6F73-41A5-89FE-5067E95E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BE95A-F3D0-4B79-90E6-B7DD04AA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81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EAD-2A1D-45B3-BDA4-47BF4070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63BB-41CF-4DFB-93AE-A238400B4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ADCCA-F7AA-41E6-8C71-BAE5FF2A0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D3825-FE0F-455B-88E5-22A55D82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944A8-BA83-4DE9-9D88-B09251C6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71DDB-AB1F-4571-94E9-8A464D2B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90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38F6-9746-4324-8819-22A758FD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F30A5-563F-43B3-B769-B48AED23B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C66A0-AB10-4949-B334-A7732BE2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1F6AD-87B2-40CF-8449-828C763F3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7D7EB-FC4B-44CB-B2EE-929717037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789473-E5A1-49B4-B326-BF33EDF9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5803D-4246-4A17-8359-FBB5EAF3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293F2-E132-4028-A06E-315D93D8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15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DEFC-D324-4C6A-950C-2FA7CF3D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4EA99-DA23-40B0-97E2-D8ADD1DA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882B3-FEDF-4652-9441-995C89D5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572E1-D6D9-4716-BAC7-9FF58424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22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49CFE-EC34-44B5-9FC4-1024FC66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B1C78-3867-473D-A224-0DDDD20C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FA0DB-5378-4D5D-B512-376B6516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7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09FA-4E75-4417-A545-57D16BCF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24CE7-8AFE-414C-B123-E2EFD65A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2E732-50CE-4E1D-B7CF-037314F49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A6FF3-9CE4-49D8-A3C6-76A0B7CF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27F86-4F6A-4F21-A9FF-6A0A1CB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AF0FA-BE1C-49A6-9195-C54D519C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145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4BB8-7EBB-417C-A764-43EAD4F1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FBAA0-338B-45F6-8FCA-06BDF9CF5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C64F5-EF34-4E16-8218-B3551EA19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1FBAD-B7F9-447F-B2B1-87C909D87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190AE-1B63-45B6-B258-9B1A987C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92EE2-0480-4384-9BF4-50B5909C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8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754B9-2A8B-4841-9DA1-3FFB455C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9B694-F751-4DF2-82D9-A6080C0C4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41F36-7EB4-450C-A1D9-15C331336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1AB7C-0043-444B-861B-51E269CBBF01}" type="datetimeFigureOut">
              <a:rPr lang="en-GB" smtClean="0"/>
              <a:t>30/08/2019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69152-B665-4F2B-BBD1-0C9391FB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413A6-776D-483B-A002-A94BA384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52E65-61E6-4C9C-BDDA-1C1AB0A44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40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syteachr.github.io/shiny-tutorial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://shiny.psy.gla.ac.uk/ShinyPsyTeachR/ug1/normal-distributio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://shiny.psy.gla.ac.uk/debruine/plotdem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holtzyan.shinyapps.io/UKB_ge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richarddmorey.github.io/Morey_Hoekstra_StatCognition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shinyapps.io/drinkr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6C9DDE-A2EC-4D8B-9AE0-40F22D0CA395}"/>
              </a:ext>
            </a:extLst>
          </p:cNvPr>
          <p:cNvSpPr/>
          <p:nvPr/>
        </p:nvSpPr>
        <p:spPr>
          <a:xfrm>
            <a:off x="0" y="1766729"/>
            <a:ext cx="12188858" cy="3324542"/>
          </a:xfrm>
          <a:prstGeom prst="rect">
            <a:avLst/>
          </a:prstGeom>
          <a:solidFill>
            <a:srgbClr val="5094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DFFB5-AC3A-4607-B1B4-920E4D271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1753"/>
            <a:ext cx="9144000" cy="2387600"/>
          </a:xfrm>
        </p:spPr>
        <p:txBody>
          <a:bodyPr/>
          <a:lstStyle/>
          <a:p>
            <a:r>
              <a:rPr lang="en-US" dirty="0"/>
              <a:t>Introduction to Shiny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4E249-EB5B-42E1-89F3-C44EE1136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4806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 err="1"/>
              <a:t>PsyTeachR</a:t>
            </a:r>
            <a:r>
              <a:rPr lang="en-US" sz="2800" dirty="0"/>
              <a:t> Shiny Tutorials</a:t>
            </a:r>
          </a:p>
          <a:p>
            <a:r>
              <a:rPr lang="en-GB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https://psyteachr.github.io/shiny-tutorials/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1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87DD1-A25C-4CA8-8D94-80F3F54A6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984" y="1477551"/>
            <a:ext cx="11151107" cy="5309748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Define UI for application that draws a histogram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 err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ui</a:t>
            </a: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&lt;- </a:t>
            </a:r>
            <a:r>
              <a:rPr lang="en-GB" sz="1550" b="1" dirty="0" err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fluidPage</a:t>
            </a:r>
            <a:r>
              <a:rPr lang="en-GB" sz="1550" b="1" dirty="0">
                <a:solidFill>
                  <a:schemeClr val="accent3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(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550" b="1" dirty="0">
              <a:solidFill>
                <a:schemeClr val="accent3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# Application title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550" b="1" dirty="0" err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titlePanel</a:t>
            </a:r>
            <a:r>
              <a:rPr lang="en-US" sz="1550" b="1" dirty="0">
                <a:solidFill>
                  <a:schemeClr val="accent3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(</a:t>
            </a:r>
            <a:r>
              <a:rPr lang="en-US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"Old Faithful Geyser Data"</a:t>
            </a:r>
            <a:r>
              <a:rPr lang="en-US" sz="1550" b="1" dirty="0">
                <a:solidFill>
                  <a:schemeClr val="accent3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)</a:t>
            </a:r>
            <a:r>
              <a:rPr lang="en-US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550" b="1" dirty="0">
              <a:solidFill>
                <a:schemeClr val="accent3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# Sidebar with a slider input for number of bins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550" b="1" dirty="0" err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sidebarLayout</a:t>
            </a:r>
            <a:r>
              <a:rPr lang="en-GB" sz="1550" b="1" dirty="0">
                <a:solidFill>
                  <a:schemeClr val="accent3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(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GB" sz="1550" b="1" dirty="0" err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sidebarPanel</a:t>
            </a:r>
            <a:r>
              <a:rPr lang="en-GB" sz="1550" b="1" dirty="0">
                <a:solidFill>
                  <a:schemeClr val="accent3"/>
                </a:solidFill>
                <a:highlight>
                  <a:srgbClr val="00FFFF"/>
                </a:highlight>
                <a:latin typeface="Courier New" panose="02070309020205020404" pitchFamily="49" charset="0"/>
              </a:rPr>
              <a:t>(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</a:t>
            </a:r>
            <a:r>
              <a:rPr lang="en-GB" sz="1550" b="1" dirty="0" err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sliderInput</a:t>
            </a:r>
            <a:r>
              <a:rPr lang="en-GB" sz="1550" b="1" dirty="0">
                <a:solidFill>
                  <a:schemeClr val="accent3"/>
                </a:solidFill>
                <a:highlight>
                  <a:srgbClr val="000080"/>
                </a:highlight>
                <a:latin typeface="Courier New" panose="02070309020205020404" pitchFamily="49" charset="0"/>
              </a:rPr>
              <a:t>(</a:t>
            </a: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"bins",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"Number of bins:",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min = 1,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max = 50,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value = 30</a:t>
            </a:r>
            <a:r>
              <a:rPr lang="en-GB" sz="1550" b="1" dirty="0">
                <a:solidFill>
                  <a:schemeClr val="accent3"/>
                </a:solidFill>
                <a:highlight>
                  <a:srgbClr val="000080"/>
                </a:highlight>
                <a:latin typeface="Courier New" panose="02070309020205020404" pitchFamily="49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GB" sz="1550" b="1" dirty="0">
                <a:solidFill>
                  <a:schemeClr val="accent3"/>
                </a:solidFill>
                <a:highlight>
                  <a:srgbClr val="00FFFF"/>
                </a:highlight>
                <a:latin typeface="Courier New" panose="02070309020205020404" pitchFamily="49" charset="0"/>
              </a:rPr>
              <a:t>)</a:t>
            </a: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550" b="1" dirty="0">
              <a:solidFill>
                <a:schemeClr val="accent3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# Show a plot of the generated distribution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GB" sz="1550" b="1" dirty="0" err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mainPanel</a:t>
            </a:r>
            <a:r>
              <a:rPr lang="en-GB" sz="1550" b="1" dirty="0">
                <a:solidFill>
                  <a:schemeClr val="accent3"/>
                </a:solidFill>
                <a:highlight>
                  <a:srgbClr val="800080"/>
                </a:highlight>
                <a:latin typeface="Courier New" panose="02070309020205020404" pitchFamily="49" charset="0"/>
              </a:rPr>
              <a:t>(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</a:t>
            </a:r>
            <a:r>
              <a:rPr lang="en-GB" sz="1550" b="1" dirty="0" err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plotOutput</a:t>
            </a:r>
            <a:r>
              <a:rPr lang="en-GB" sz="1550" b="1" dirty="0">
                <a:solidFill>
                  <a:schemeClr val="accent3"/>
                </a:solidFill>
                <a:highlight>
                  <a:srgbClr val="FF00FF"/>
                </a:highlight>
                <a:latin typeface="Courier New" panose="02070309020205020404" pitchFamily="49" charset="0"/>
              </a:rPr>
              <a:t>(</a:t>
            </a: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1550" b="1" dirty="0" err="1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distPlot</a:t>
            </a: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1550" b="1" dirty="0">
                <a:solidFill>
                  <a:schemeClr val="accent3"/>
                </a:solidFill>
                <a:highlight>
                  <a:srgbClr val="FF00FF"/>
                </a:highlight>
                <a:latin typeface="Courier New" panose="02070309020205020404" pitchFamily="49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GB" sz="1550" b="1" dirty="0">
                <a:solidFill>
                  <a:schemeClr val="accent3"/>
                </a:solidFill>
                <a:highlight>
                  <a:srgbClr val="800080"/>
                </a:highlight>
                <a:latin typeface="Courier New" panose="02070309020205020404" pitchFamily="49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550" b="1" dirty="0">
                <a:solidFill>
                  <a:schemeClr val="accent3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chemeClr val="accent3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2B8C12-B319-405B-9A55-484C544A51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6948"/>
          </a:xfrm>
          <a:prstGeom prst="rect">
            <a:avLst/>
          </a:prstGeom>
          <a:solidFill>
            <a:srgbClr val="5094CE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    Old Faithful Example - </a:t>
            </a:r>
            <a:r>
              <a:rPr lang="en-US" sz="5400" dirty="0" err="1"/>
              <a:t>ui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98496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87DD1-A25C-4CA8-8D94-80F3F54A6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984" y="1477551"/>
            <a:ext cx="11151107" cy="5015323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Define server logic required to draw a histogram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server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function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input, output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output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$</a:t>
            </a:r>
            <a:r>
              <a:rPr lang="en-GB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distPlot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renderPlot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({</a:t>
            </a: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generate bins based on </a:t>
            </a:r>
            <a:r>
              <a:rPr lang="en-US" sz="1800" b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input$bins</a:t>
            </a:r>
            <a:r>
              <a:rPr lang="en-US" sz="1800" b="1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from </a:t>
            </a:r>
            <a:r>
              <a:rPr lang="en-US" sz="1800" b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ui.R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x   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faithful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bins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seq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max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length.out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$</a:t>
            </a:r>
            <a:r>
              <a:rPr lang="en-GB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bins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draw the histogram with the specified number of bins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hist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x, breaks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bins, 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col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darkgray</a:t>
            </a:r>
            <a:r>
              <a:rPr lang="en-US" sz="18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border 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'white'</a:t>
            </a:r>
            <a:r>
              <a:rPr lang="en-US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792A95-F1D4-49BC-A3FF-465B879F80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6948"/>
          </a:xfrm>
          <a:prstGeom prst="rect">
            <a:avLst/>
          </a:prstGeom>
          <a:solidFill>
            <a:srgbClr val="5094CE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    Old Faithful Example - server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50305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87DD1-A25C-4CA8-8D94-80F3F54A6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1292" y="1411568"/>
            <a:ext cx="9349418" cy="70946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Run the application </a:t>
            </a: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shinyApp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ui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ui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server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server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B99C2E-2332-4B41-9C9C-1A0FBAE7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91" y="2531258"/>
            <a:ext cx="9349418" cy="3961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760D186-2B63-4CD2-B1F5-9EA08104B75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6948"/>
          </a:xfrm>
          <a:prstGeom prst="rect">
            <a:avLst/>
          </a:prstGeom>
          <a:solidFill>
            <a:srgbClr val="5094CE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    Old Faithful Example - running the app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99609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87DD1-A25C-4CA8-8D94-80F3F54A6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947" y="1439845"/>
            <a:ext cx="10594925" cy="49326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Running Locally</a:t>
            </a:r>
          </a:p>
          <a:p>
            <a:pPr marL="0" indent="0">
              <a:buNone/>
            </a:pPr>
            <a:r>
              <a:rPr lang="en-US" dirty="0"/>
              <a:t>The easiest way to share a Shiny app is by sharing the code (e.g. on GitHub). These can then be downloaded and run locally.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Running Online</a:t>
            </a:r>
          </a:p>
          <a:p>
            <a:pPr marL="0" indent="0">
              <a:buNone/>
            </a:pPr>
            <a:r>
              <a:rPr lang="en-US" dirty="0"/>
              <a:t>If you want to make your Shiny app available as a web app online you will need a Shiny server:</a:t>
            </a:r>
          </a:p>
          <a:p>
            <a:r>
              <a:rPr lang="en-US" dirty="0"/>
              <a:t>You can deploy to </a:t>
            </a:r>
            <a:r>
              <a:rPr lang="en-GB" dirty="0">
                <a:hlinkClick r:id="rId2"/>
              </a:rPr>
              <a:t>https://www.shinyapps.io/</a:t>
            </a:r>
            <a:r>
              <a:rPr lang="en-GB" dirty="0"/>
              <a:t> for free</a:t>
            </a:r>
          </a:p>
          <a:p>
            <a:r>
              <a:rPr lang="en-GB" dirty="0"/>
              <a:t>If you have a web server, you can host your own Shiny server</a:t>
            </a:r>
          </a:p>
          <a:p>
            <a:r>
              <a:rPr lang="en-GB" dirty="0" err="1"/>
              <a:t>UoG</a:t>
            </a:r>
            <a:r>
              <a:rPr lang="en-GB" dirty="0"/>
              <a:t> Psychology Department has a Shiny server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FC9BD0-A304-4E73-BFDE-AA08353906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6948"/>
          </a:xfrm>
          <a:prstGeom prst="rect">
            <a:avLst/>
          </a:prstGeom>
          <a:solidFill>
            <a:srgbClr val="5094CE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    Sharing/Deploying Shiny Apps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162364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C7CF-4693-467B-9450-E10352B6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6948"/>
          </a:xfrm>
          <a:solidFill>
            <a:srgbClr val="5094CE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sz="5400" dirty="0"/>
              <a:t>    What is Shiny?</a:t>
            </a:r>
            <a:endParaRPr lang="en-GB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92A4-3A18-474D-ADA7-1BC65F40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R package that allows you to create interactive GUIs in R</a:t>
            </a:r>
          </a:p>
          <a:p>
            <a:r>
              <a:rPr lang="en-GB" dirty="0"/>
              <a:t>Highly flexible and customisable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33E2F2-C964-463B-96DF-1379183869CF}"/>
              </a:ext>
            </a:extLst>
          </p:cNvPr>
          <p:cNvSpPr txBox="1">
            <a:spLocks/>
          </p:cNvSpPr>
          <p:nvPr/>
        </p:nvSpPr>
        <p:spPr>
          <a:xfrm>
            <a:off x="840472" y="3591612"/>
            <a:ext cx="10515600" cy="80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Applications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F060F-5070-4DF2-9BC3-B7FD550CBFF0}"/>
              </a:ext>
            </a:extLst>
          </p:cNvPr>
          <p:cNvSpPr txBox="1">
            <a:spLocks/>
          </p:cNvSpPr>
          <p:nvPr/>
        </p:nvSpPr>
        <p:spPr>
          <a:xfrm>
            <a:off x="840472" y="4530161"/>
            <a:ext cx="10515600" cy="1962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Intuitive tools for science</a:t>
            </a:r>
          </a:p>
          <a:p>
            <a:r>
              <a:rPr lang="en-US" dirty="0"/>
              <a:t>Presenting results</a:t>
            </a:r>
          </a:p>
          <a:p>
            <a:r>
              <a:rPr lang="en-US" dirty="0"/>
              <a:t>Collecting data</a:t>
            </a:r>
          </a:p>
          <a:p>
            <a:r>
              <a:rPr lang="en-US" dirty="0"/>
              <a:t>Teaching</a:t>
            </a:r>
          </a:p>
        </p:txBody>
      </p:sp>
      <p:pic>
        <p:nvPicPr>
          <p:cNvPr id="1026" name="Picture 2" descr="shiny.png">
            <a:extLst>
              <a:ext uri="{FF2B5EF4-FFF2-40B4-BE49-F238E27FC236}">
                <a16:creationId xmlns:a16="http://schemas.microsoft.com/office/drawing/2014/main" id="{199C46A6-AFF5-4A4C-ACE0-1FE30076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318" y="2743201"/>
            <a:ext cx="3187026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2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2"/>
              </a:rPr>
              <a:t>http://shiny.psy.gla.ac.uk/ShinyPsyTeachR/ug1/normal-distributions/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4ED722-4060-42AA-A4CF-ED821FABC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93" y="541477"/>
            <a:ext cx="9765814" cy="52668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16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2"/>
              </a:rPr>
              <a:t>http://shiny.psy.gla.ac.uk/debruine/plotdemo/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E153C-01D7-4D00-A66E-6A6B51064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7" y="190033"/>
            <a:ext cx="10564306" cy="5853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09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2"/>
              </a:rPr>
              <a:t>https://holtzyan.shinyapps.io/UKB_geo/</a:t>
            </a: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35888-E50A-41C1-B5EB-A4DE38F70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18" y="180119"/>
            <a:ext cx="10147364" cy="5777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780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2"/>
              </a:rPr>
              <a:t>https://richarddmorey.github.io/Morey_Hoekstra_StatCognition/index.html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E3E67-AC43-4305-8739-DD928F7A2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" b="2950"/>
          <a:stretch/>
        </p:blipFill>
        <p:spPr>
          <a:xfrm>
            <a:off x="709926" y="367208"/>
            <a:ext cx="10772147" cy="5411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9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05CD3-E4EA-431A-BA70-3D03CE738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93" y="239820"/>
            <a:ext cx="10299214" cy="58027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D1CCB2-DF84-4A3C-94DA-8068B0CAC6DF}"/>
              </a:ext>
            </a:extLst>
          </p:cNvPr>
          <p:cNvSpPr/>
          <p:nvPr/>
        </p:nvSpPr>
        <p:spPr>
          <a:xfrm>
            <a:off x="0" y="61233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hlinkClick r:id="rId3"/>
              </a:rPr>
              <a:t>https://gallery.shinyapps.io/drinkr/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2961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C5FE2-5850-4FEA-937E-6C543309C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/>
          </a:bodyPr>
          <a:lstStyle/>
          <a:p>
            <a:r>
              <a:rPr lang="en-US" sz="4000" dirty="0" err="1"/>
              <a:t>ui</a:t>
            </a: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87DD1-A25C-4CA8-8D94-80F3F54A6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n-US" dirty="0"/>
              <a:t>Runs once</a:t>
            </a:r>
          </a:p>
          <a:p>
            <a:r>
              <a:rPr lang="en-US" dirty="0"/>
              <a:t>Specifies the user interface</a:t>
            </a:r>
          </a:p>
          <a:p>
            <a:r>
              <a:rPr lang="en-US" dirty="0"/>
              <a:t>Defined as an object</a:t>
            </a:r>
          </a:p>
          <a:p>
            <a:r>
              <a:rPr lang="en-US" dirty="0"/>
              <a:t>Stable and unchanging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C7FCF-75EE-4A5A-A9C4-F04654D52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/>
          </a:bodyPr>
          <a:lstStyle/>
          <a:p>
            <a:r>
              <a:rPr lang="en-US" sz="4000" dirty="0"/>
              <a:t>server</a:t>
            </a:r>
            <a:endParaRPr lang="en-GB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DD536-A417-4B6D-92FE-5C0A78E88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n-US" dirty="0"/>
              <a:t>Runs continually</a:t>
            </a:r>
          </a:p>
          <a:p>
            <a:r>
              <a:rPr lang="en-US" dirty="0"/>
              <a:t>Specifies the logic</a:t>
            </a:r>
          </a:p>
          <a:p>
            <a:r>
              <a:rPr lang="en-US" dirty="0"/>
              <a:t>Defined as a function</a:t>
            </a:r>
          </a:p>
          <a:p>
            <a:r>
              <a:rPr lang="en-US" dirty="0"/>
              <a:t>Can change in response to input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FC9BD0-A304-4E73-BFDE-AA08353906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6948"/>
          </a:xfrm>
          <a:prstGeom prst="rect">
            <a:avLst/>
          </a:prstGeom>
          <a:solidFill>
            <a:srgbClr val="5094CE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    How does Shiny work?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163430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87DD1-A25C-4CA8-8D94-80F3F54A6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984" y="1477551"/>
            <a:ext cx="11151107" cy="5309748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50" b="1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Define UI for application that draws a histogram</a:t>
            </a:r>
            <a:endParaRPr lang="en-US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ui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55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fluidPage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550" b="1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Application title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55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titlePanel</a:t>
            </a:r>
            <a:r>
              <a:rPr lang="en-US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550" b="1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"Old Faithful Geyser Data"</a:t>
            </a:r>
            <a:r>
              <a:rPr lang="en-US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550" b="1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Sidebar with a slider input for number of bins </a:t>
            </a:r>
            <a:endParaRPr lang="en-US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55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sidebarLayout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GB" sz="155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sidebarPanel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</a:t>
            </a:r>
            <a:r>
              <a:rPr lang="en-GB" sz="155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sliderInput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550" b="1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"bins"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</a:t>
            </a:r>
            <a:r>
              <a:rPr lang="en-GB" sz="1550" b="1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"Number of bins:"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</a:t>
            </a:r>
            <a:r>
              <a:rPr lang="en-GB" sz="155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5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</a:t>
            </a:r>
            <a:r>
              <a:rPr lang="en-GB" sz="155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max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5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50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value 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550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30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550" b="1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Show a plot of the generated distribution</a:t>
            </a:r>
            <a:endParaRPr lang="en-US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GB" sz="155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mainPanel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</a:t>
            </a:r>
            <a:r>
              <a:rPr lang="en-GB" sz="155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plotOutput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550" b="1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1550" b="1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distPlot</a:t>
            </a:r>
            <a:r>
              <a:rPr lang="en-GB" sz="1550" b="1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GB" sz="155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6EF0823-EC8D-4EBE-BCED-D8A7BDE5F5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6948"/>
          </a:xfrm>
          <a:prstGeom prst="rect">
            <a:avLst/>
          </a:prstGeom>
          <a:solidFill>
            <a:srgbClr val="5094CE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    Old Faithful Example - </a:t>
            </a:r>
            <a:r>
              <a:rPr lang="en-US" sz="5400" dirty="0" err="1"/>
              <a:t>ui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61121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574</Words>
  <Application>Microsoft Office PowerPoint</Application>
  <PresentationFormat>Widescreen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Introduction to Shiny</vt:lpstr>
      <vt:lpstr>    What is Shiny?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Shiny</dc:title>
  <dc:creator>Jack Taylor</dc:creator>
  <cp:lastModifiedBy>Jack Taylor</cp:lastModifiedBy>
  <cp:revision>38</cp:revision>
  <dcterms:created xsi:type="dcterms:W3CDTF">2019-08-30T10:24:37Z</dcterms:created>
  <dcterms:modified xsi:type="dcterms:W3CDTF">2019-08-30T17:49:13Z</dcterms:modified>
</cp:coreProperties>
</file>